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p:scale>
          <a:sx n="100" d="100"/>
          <a:sy n="100" d="100"/>
        </p:scale>
        <p:origin x="-132"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Bailey" userId="8a5e74f9bccf87c0" providerId="LiveId" clId="{E4E099E4-33DF-47F2-AF11-37F884481007}"/>
    <pc:docChg chg="undo custSel modSld">
      <pc:chgData name="James Bailey" userId="8a5e74f9bccf87c0" providerId="LiveId" clId="{E4E099E4-33DF-47F2-AF11-37F884481007}" dt="2022-07-19T20:03:38.613" v="5" actId="962"/>
      <pc:docMkLst>
        <pc:docMk/>
      </pc:docMkLst>
      <pc:sldChg chg="modSp mod">
        <pc:chgData name="James Bailey" userId="8a5e74f9bccf87c0" providerId="LiveId" clId="{E4E099E4-33DF-47F2-AF11-37F884481007}" dt="2022-07-19T20:03:38.613" v="5" actId="962"/>
        <pc:sldMkLst>
          <pc:docMk/>
          <pc:sldMk cId="2730553856" sldId="260"/>
        </pc:sldMkLst>
        <pc:picChg chg="mod">
          <ac:chgData name="James Bailey" userId="8a5e74f9bccf87c0" providerId="LiveId" clId="{E4E099E4-33DF-47F2-AF11-37F884481007}" dt="2022-07-19T20:03:38.613" v="5" actId="962"/>
          <ac:picMkLst>
            <pc:docMk/>
            <pc:sldMk cId="2730553856" sldId="260"/>
            <ac:picMk id="4" creationId="{91894C27-FC34-12BA-359F-74D1B3B4F4B2}"/>
          </ac:picMkLst>
        </pc:picChg>
      </pc:sldChg>
      <pc:sldChg chg="modSp mod">
        <pc:chgData name="James Bailey" userId="8a5e74f9bccf87c0" providerId="LiveId" clId="{E4E099E4-33DF-47F2-AF11-37F884481007}" dt="2022-07-19T19:05:08.075" v="1" actId="1076"/>
        <pc:sldMkLst>
          <pc:docMk/>
          <pc:sldMk cId="172442553" sldId="262"/>
        </pc:sldMkLst>
        <pc:picChg chg="mod">
          <ac:chgData name="James Bailey" userId="8a5e74f9bccf87c0" providerId="LiveId" clId="{E4E099E4-33DF-47F2-AF11-37F884481007}" dt="2022-07-19T19:05:08.075" v="1" actId="1076"/>
          <ac:picMkLst>
            <pc:docMk/>
            <pc:sldMk cId="172442553" sldId="262"/>
            <ac:picMk id="7" creationId="{8B6408C8-0440-1439-BEDB-FDAD75890D65}"/>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7/19/2022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7/19/2022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Bacchus Winery Case Study</a:t>
            </a:r>
          </a:p>
        </p:txBody>
      </p:sp>
      <p:sp>
        <p:nvSpPr>
          <p:cNvPr id="3" name="Subtitle 2"/>
          <p:cNvSpPr>
            <a:spLocks noGrp="1"/>
          </p:cNvSpPr>
          <p:nvPr>
            <p:ph type="subTitle" idx="1"/>
          </p:nvPr>
        </p:nvSpPr>
        <p:spPr/>
        <p:txBody>
          <a:bodyPr/>
          <a:lstStyle/>
          <a:p>
            <a:r>
              <a:rPr lang="en-US" dirty="0"/>
              <a:t>Charlie Team</a:t>
            </a:r>
          </a:p>
        </p:txBody>
      </p:sp>
    </p:spTree>
    <p:extLst>
      <p:ext uri="{BB962C8B-B14F-4D97-AF65-F5344CB8AC3E}">
        <p14:creationId xmlns:p14="http://schemas.microsoft.com/office/powerpoint/2010/main" val="232367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B8F2E98-D668-8A00-FED8-5EB641EAFE71}"/>
              </a:ext>
            </a:extLst>
          </p:cNvPr>
          <p:cNvSpPr>
            <a:spLocks noGrp="1"/>
          </p:cNvSpPr>
          <p:nvPr>
            <p:ph type="title"/>
          </p:nvPr>
        </p:nvSpPr>
        <p:spPr>
          <a:xfrm>
            <a:off x="952108" y="954756"/>
            <a:ext cx="2730414" cy="4946003"/>
          </a:xfrm>
        </p:spPr>
        <p:txBody>
          <a:bodyPr>
            <a:normAutofit/>
          </a:bodyPr>
          <a:lstStyle/>
          <a:p>
            <a:r>
              <a:rPr lang="en-US" sz="4100">
                <a:solidFill>
                  <a:srgbClr val="FFFFFF"/>
                </a:solidFill>
              </a:rPr>
              <a:t>Employee Report Description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63797B-8671-E57D-D42E-53968439DD63}"/>
              </a:ext>
            </a:extLst>
          </p:cNvPr>
          <p:cNvSpPr>
            <a:spLocks noGrp="1"/>
          </p:cNvSpPr>
          <p:nvPr>
            <p:ph idx="1"/>
          </p:nvPr>
        </p:nvSpPr>
        <p:spPr>
          <a:xfrm>
            <a:off x="5140934" y="469900"/>
            <a:ext cx="5953630" cy="5405968"/>
          </a:xfrm>
        </p:spPr>
        <p:txBody>
          <a:bodyPr anchor="ctr">
            <a:normAutofit/>
          </a:bodyPr>
          <a:lstStyle/>
          <a:p>
            <a:pPr>
              <a:lnSpc>
                <a:spcPct val="90000"/>
              </a:lnSpc>
            </a:pPr>
            <a:r>
              <a:rPr lang="en-US" sz="1300" b="1" u="sng" dirty="0">
                <a:ea typeface="+mn-lt"/>
                <a:cs typeface="+mn-lt"/>
              </a:rPr>
              <a:t>Employee Report Description</a:t>
            </a:r>
            <a:endParaRPr lang="en-US" sz="1300" dirty="0">
              <a:ea typeface="+mn-lt"/>
              <a:cs typeface="+mn-lt"/>
            </a:endParaRPr>
          </a:p>
          <a:p>
            <a:pPr>
              <a:lnSpc>
                <a:spcPct val="90000"/>
              </a:lnSpc>
              <a:buSzPct val="114999"/>
            </a:pPr>
            <a:endParaRPr lang="en-US" sz="1300">
              <a:ea typeface="+mn-lt"/>
              <a:cs typeface="+mn-lt"/>
            </a:endParaRPr>
          </a:p>
          <a:p>
            <a:pPr>
              <a:lnSpc>
                <a:spcPct val="90000"/>
              </a:lnSpc>
              <a:buSzPct val="114999"/>
            </a:pPr>
            <a:r>
              <a:rPr lang="en-US" sz="1300" dirty="0">
                <a:ea typeface="+mn-lt"/>
                <a:cs typeface="+mn-lt"/>
              </a:rPr>
              <a:t>This report shows the logged hours for 6 of the employees of Bacchus Winery. It also shows the total number of hours worked for the last 4 quarters for each employee. </a:t>
            </a:r>
          </a:p>
          <a:p>
            <a:pPr>
              <a:lnSpc>
                <a:spcPct val="90000"/>
              </a:lnSpc>
              <a:buSzPct val="114999"/>
            </a:pPr>
            <a:r>
              <a:rPr lang="en-US" sz="1300" dirty="0">
                <a:ea typeface="+mn-lt"/>
                <a:cs typeface="+mn-lt"/>
              </a:rPr>
              <a:t>We made the assumption that each employee that we chose had worked during every quarter and did not take any extended vacations during those periods of time.</a:t>
            </a:r>
            <a:endParaRPr lang="en-US" dirty="0">
              <a:ea typeface="+mn-lt"/>
              <a:cs typeface="+mn-lt"/>
            </a:endParaRPr>
          </a:p>
          <a:p>
            <a:pPr>
              <a:lnSpc>
                <a:spcPct val="90000"/>
              </a:lnSpc>
              <a:buSzPct val="114999"/>
            </a:pPr>
            <a:r>
              <a:rPr lang="en-US" sz="1300" dirty="0">
                <a:ea typeface="+mn-lt"/>
                <a:cs typeface="+mn-lt"/>
              </a:rPr>
              <a:t> We also assumed that the company had an established baseline for what constitutes as an employee working a “full” hour, therefore making it feasible to put them all in the same table. </a:t>
            </a:r>
            <a:endParaRPr lang="en-US"/>
          </a:p>
          <a:p>
            <a:pPr>
              <a:lnSpc>
                <a:spcPct val="90000"/>
              </a:lnSpc>
              <a:buSzPct val="114999"/>
            </a:pPr>
            <a:r>
              <a:rPr lang="en-US" sz="1300" dirty="0">
                <a:ea typeface="+mn-lt"/>
                <a:cs typeface="+mn-lt"/>
              </a:rPr>
              <a:t>Our report shows that </a:t>
            </a:r>
          </a:p>
          <a:p>
            <a:pPr lvl="1">
              <a:lnSpc>
                <a:spcPct val="90000"/>
              </a:lnSpc>
              <a:buSzPct val="114999"/>
            </a:pPr>
            <a:r>
              <a:rPr lang="en-US" sz="900" dirty="0">
                <a:ea typeface="+mn-lt"/>
                <a:cs typeface="+mn-lt"/>
              </a:rPr>
              <a:t>Janet Collins worked 1650 hours in total over the last 4 quarters.</a:t>
            </a:r>
          </a:p>
          <a:p>
            <a:pPr lvl="1">
              <a:lnSpc>
                <a:spcPct val="90000"/>
              </a:lnSpc>
              <a:buSzPct val="114999"/>
            </a:pPr>
            <a:r>
              <a:rPr lang="en-US" sz="900" dirty="0">
                <a:ea typeface="+mn-lt"/>
                <a:cs typeface="+mn-lt"/>
              </a:rPr>
              <a:t>Roz Murphy worked 1725 hours over the last 4 quarters.</a:t>
            </a:r>
          </a:p>
          <a:p>
            <a:pPr lvl="1">
              <a:lnSpc>
                <a:spcPct val="90000"/>
              </a:lnSpc>
              <a:buSzPct val="114999"/>
            </a:pPr>
            <a:r>
              <a:rPr lang="en-US" sz="900" dirty="0">
                <a:ea typeface="+mn-lt"/>
                <a:cs typeface="+mn-lt"/>
              </a:rPr>
              <a:t>Bob Ulrich worked 1665 hours over the last 4 quarters.</a:t>
            </a:r>
          </a:p>
          <a:p>
            <a:pPr lvl="1">
              <a:lnSpc>
                <a:spcPct val="90000"/>
              </a:lnSpc>
              <a:buSzPct val="114999"/>
            </a:pPr>
            <a:r>
              <a:rPr lang="en-US" sz="900" dirty="0">
                <a:ea typeface="+mn-lt"/>
                <a:cs typeface="+mn-lt"/>
              </a:rPr>
              <a:t>Henry Doyle worked 1710 hours over the last 4 quarters.</a:t>
            </a:r>
          </a:p>
          <a:p>
            <a:pPr lvl="1">
              <a:lnSpc>
                <a:spcPct val="90000"/>
              </a:lnSpc>
              <a:buSzPct val="114999"/>
            </a:pPr>
            <a:r>
              <a:rPr lang="en-US" sz="900" dirty="0">
                <a:ea typeface="+mn-lt"/>
                <a:cs typeface="+mn-lt"/>
              </a:rPr>
              <a:t>Maria Costanza worked 1720 hours over the last 4 quarters.</a:t>
            </a:r>
          </a:p>
          <a:p>
            <a:pPr lvl="1">
              <a:lnSpc>
                <a:spcPct val="90000"/>
              </a:lnSpc>
              <a:buSzPct val="114999"/>
            </a:pPr>
            <a:r>
              <a:rPr lang="en-US" sz="900" dirty="0">
                <a:ea typeface="+mn-lt"/>
                <a:cs typeface="+mn-lt"/>
              </a:rPr>
              <a:t>Stan Bacchus worked 1837 hours over the last 4 quarters. </a:t>
            </a:r>
          </a:p>
          <a:p>
            <a:pPr lvl="1">
              <a:lnSpc>
                <a:spcPct val="90000"/>
              </a:lnSpc>
              <a:buSzPct val="114999"/>
            </a:pPr>
            <a:endParaRPr lang="en-US" sz="900" dirty="0">
              <a:ea typeface="+mn-lt"/>
              <a:cs typeface="+mn-lt"/>
            </a:endParaRPr>
          </a:p>
          <a:p>
            <a:pPr marL="457200" lvl="1" indent="0">
              <a:lnSpc>
                <a:spcPct val="90000"/>
              </a:lnSpc>
              <a:buNone/>
            </a:pPr>
            <a:r>
              <a:rPr lang="en-US" sz="1200" dirty="0">
                <a:ea typeface="+mn-lt"/>
                <a:cs typeface="+mn-lt"/>
              </a:rPr>
              <a:t>Our report shows that the main players of the company have all worked very comparable hours which is integral for running a sustainable business.</a:t>
            </a:r>
            <a:endParaRPr lang="en-US" sz="1200"/>
          </a:p>
          <a:p>
            <a:pPr>
              <a:lnSpc>
                <a:spcPct val="90000"/>
              </a:lnSpc>
              <a:buSzPct val="114999"/>
            </a:pPr>
            <a:endParaRPr lang="en-US" sz="1300"/>
          </a:p>
        </p:txBody>
      </p:sp>
    </p:spTree>
    <p:extLst>
      <p:ext uri="{BB962C8B-B14F-4D97-AF65-F5344CB8AC3E}">
        <p14:creationId xmlns:p14="http://schemas.microsoft.com/office/powerpoint/2010/main" val="2409113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6" name="Picture 25">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9" name="Picture 28">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1" name="Straight Connector 30">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3" name="Rectangle 32">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6" name="Picture 35">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9" name="Picture 38">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A4FCBA6-0260-5A27-B8B6-25A1BEBF8257}"/>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kern="1200" cap="none" dirty="0">
                <a:ln w="3175" cmpd="sng">
                  <a:noFill/>
                </a:ln>
                <a:solidFill>
                  <a:schemeClr val="tx1">
                    <a:lumMod val="85000"/>
                    <a:lumOff val="15000"/>
                  </a:schemeClr>
                </a:solidFill>
                <a:effectLst/>
                <a:latin typeface="+mj-lt"/>
                <a:ea typeface="+mj-ea"/>
                <a:cs typeface="+mj-cs"/>
              </a:rPr>
              <a:t>Employee Report Outputs</a:t>
            </a:r>
          </a:p>
        </p:txBody>
      </p:sp>
      <p:sp>
        <p:nvSpPr>
          <p:cNvPr id="41" name="Rectangle 40">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DF733A2-2FBC-6F65-59FF-A16F798EF3A4}"/>
              </a:ext>
            </a:extLst>
          </p:cNvPr>
          <p:cNvPicPr>
            <a:picLocks noChangeAspect="1"/>
          </p:cNvPicPr>
          <p:nvPr/>
        </p:nvPicPr>
        <p:blipFill>
          <a:blip r:embed="rId7"/>
          <a:stretch>
            <a:fillRect/>
          </a:stretch>
        </p:blipFill>
        <p:spPr>
          <a:xfrm>
            <a:off x="5989483" y="1835479"/>
            <a:ext cx="4243375" cy="1612481"/>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331704FE-1067-D16F-8189-BD88E0D9195F}"/>
              </a:ext>
            </a:extLst>
          </p:cNvPr>
          <p:cNvPicPr>
            <a:picLocks noChangeAspect="1"/>
          </p:cNvPicPr>
          <p:nvPr/>
        </p:nvPicPr>
        <p:blipFill>
          <a:blip r:embed="rId8"/>
          <a:stretch>
            <a:fillRect/>
          </a:stretch>
        </p:blipFill>
        <p:spPr>
          <a:xfrm>
            <a:off x="2285220" y="1308629"/>
            <a:ext cx="3622090" cy="2798064"/>
          </a:xfrm>
          <a:prstGeom prst="rect">
            <a:avLst/>
          </a:prstGeom>
        </p:spPr>
      </p:pic>
      <p:cxnSp>
        <p:nvCxnSpPr>
          <p:cNvPr id="43" name="Straight Connector 42">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6827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ACA2-A4CD-35D2-CAAB-2C8C2745798D}"/>
              </a:ext>
            </a:extLst>
          </p:cNvPr>
          <p:cNvSpPr>
            <a:spLocks noGrp="1"/>
          </p:cNvSpPr>
          <p:nvPr>
            <p:ph type="title"/>
          </p:nvPr>
        </p:nvSpPr>
        <p:spPr/>
        <p:txBody>
          <a:bodyPr/>
          <a:lstStyle/>
          <a:p>
            <a:r>
              <a:rPr lang="en-US" dirty="0"/>
              <a:t>The End</a:t>
            </a:r>
          </a:p>
        </p:txBody>
      </p:sp>
      <p:pic>
        <p:nvPicPr>
          <p:cNvPr id="4" name="Picture 4" descr="Wine barrels">
            <a:extLst>
              <a:ext uri="{FF2B5EF4-FFF2-40B4-BE49-F238E27FC236}">
                <a16:creationId xmlns:a16="http://schemas.microsoft.com/office/drawing/2014/main" id="{FA3C9A88-BC02-1D25-89D5-C6D30ABDBFC2}"/>
              </a:ext>
            </a:extLst>
          </p:cNvPr>
          <p:cNvPicPr>
            <a:picLocks noGrp="1" noChangeAspect="1"/>
          </p:cNvPicPr>
          <p:nvPr>
            <p:ph idx="1"/>
          </p:nvPr>
        </p:nvPicPr>
        <p:blipFill>
          <a:blip r:embed="rId2"/>
          <a:stretch>
            <a:fillRect/>
          </a:stretch>
        </p:blipFill>
        <p:spPr>
          <a:xfrm>
            <a:off x="3607372" y="2557463"/>
            <a:ext cx="4977256" cy="3317875"/>
          </a:xfrm>
        </p:spPr>
      </p:pic>
    </p:spTree>
    <p:extLst>
      <p:ext uri="{BB962C8B-B14F-4D97-AF65-F5344CB8AC3E}">
        <p14:creationId xmlns:p14="http://schemas.microsoft.com/office/powerpoint/2010/main" val="67511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AD91-E86A-ED92-1625-3CBF7BE74A1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7EC86D3-A780-2E31-3D24-9B0CB058FA17}"/>
              </a:ext>
            </a:extLst>
          </p:cNvPr>
          <p:cNvSpPr>
            <a:spLocks noGrp="1"/>
          </p:cNvSpPr>
          <p:nvPr>
            <p:ph idx="1"/>
          </p:nvPr>
        </p:nvSpPr>
        <p:spPr/>
        <p:txBody>
          <a:bodyPr>
            <a:normAutofit lnSpcReduction="10000"/>
          </a:bodyPr>
          <a:lstStyle/>
          <a:p>
            <a:r>
              <a:rPr lang="en-US" dirty="0"/>
              <a:t>Group Intro</a:t>
            </a:r>
          </a:p>
          <a:p>
            <a:pPr>
              <a:buSzPct val="114999"/>
            </a:pPr>
            <a:r>
              <a:rPr lang="en-US" dirty="0"/>
              <a:t>Description of case study</a:t>
            </a:r>
          </a:p>
          <a:p>
            <a:pPr>
              <a:buSzPct val="114999"/>
            </a:pPr>
            <a:r>
              <a:rPr lang="en-US" dirty="0"/>
              <a:t>Group ORD</a:t>
            </a:r>
          </a:p>
          <a:p>
            <a:pPr>
              <a:buSzPct val="114999"/>
            </a:pPr>
            <a:r>
              <a:rPr lang="en-US" dirty="0"/>
              <a:t>Supplier Report &amp; Report Description</a:t>
            </a:r>
          </a:p>
          <a:p>
            <a:pPr>
              <a:buSzPct val="114999"/>
            </a:pPr>
            <a:r>
              <a:rPr lang="en-US" dirty="0"/>
              <a:t>Distributor Report &amp; Report Description</a:t>
            </a:r>
          </a:p>
          <a:p>
            <a:pPr>
              <a:buSzPct val="114999"/>
            </a:pPr>
            <a:r>
              <a:rPr lang="en-US" dirty="0"/>
              <a:t>Employee Report &amp; Report Description</a:t>
            </a:r>
          </a:p>
          <a:p>
            <a:pPr algn="r">
              <a:buSzPct val="114999"/>
            </a:pPr>
            <a:r>
              <a:rPr lang="en-US" sz="1400" b="1" dirty="0"/>
              <a:t>`Note: Separate reports will include respective assumptions</a:t>
            </a:r>
          </a:p>
        </p:txBody>
      </p:sp>
    </p:spTree>
    <p:extLst>
      <p:ext uri="{BB962C8B-B14F-4D97-AF65-F5344CB8AC3E}">
        <p14:creationId xmlns:p14="http://schemas.microsoft.com/office/powerpoint/2010/main" val="229822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952F-A5C1-CEEA-576B-711AF481BB4C}"/>
              </a:ext>
            </a:extLst>
          </p:cNvPr>
          <p:cNvSpPr>
            <a:spLocks noGrp="1"/>
          </p:cNvSpPr>
          <p:nvPr>
            <p:ph type="title"/>
          </p:nvPr>
        </p:nvSpPr>
        <p:spPr/>
        <p:txBody>
          <a:bodyPr/>
          <a:lstStyle/>
          <a:p>
            <a:r>
              <a:rPr lang="en-US" dirty="0"/>
              <a:t>Charlie Team Members</a:t>
            </a:r>
          </a:p>
        </p:txBody>
      </p:sp>
      <p:sp>
        <p:nvSpPr>
          <p:cNvPr id="3" name="Content Placeholder 2">
            <a:extLst>
              <a:ext uri="{FF2B5EF4-FFF2-40B4-BE49-F238E27FC236}">
                <a16:creationId xmlns:a16="http://schemas.microsoft.com/office/drawing/2014/main" id="{8F651E2D-0E4B-80F1-F7A4-E4BD55084F6A}"/>
              </a:ext>
            </a:extLst>
          </p:cNvPr>
          <p:cNvSpPr>
            <a:spLocks noGrp="1"/>
          </p:cNvSpPr>
          <p:nvPr>
            <p:ph idx="1"/>
          </p:nvPr>
        </p:nvSpPr>
        <p:spPr/>
        <p:txBody>
          <a:bodyPr>
            <a:normAutofit lnSpcReduction="10000"/>
          </a:bodyPr>
          <a:lstStyle/>
          <a:p>
            <a:r>
              <a:rPr lang="en-US" dirty="0"/>
              <a:t>Grace Steranko</a:t>
            </a:r>
          </a:p>
          <a:p>
            <a:pPr lvl="1">
              <a:buSzPct val="114999"/>
            </a:pPr>
            <a:r>
              <a:rPr lang="en-US" dirty="0"/>
              <a:t>San Angelo, Texas</a:t>
            </a:r>
          </a:p>
          <a:p>
            <a:pPr>
              <a:buSzPct val="114999"/>
            </a:pPr>
            <a:r>
              <a:rPr lang="en-US" dirty="0"/>
              <a:t>Wendy Rodriguez</a:t>
            </a:r>
          </a:p>
          <a:p>
            <a:pPr lvl="1">
              <a:buSzPct val="114999"/>
            </a:pPr>
            <a:r>
              <a:rPr lang="en-US" dirty="0"/>
              <a:t>San Diego, California</a:t>
            </a:r>
          </a:p>
          <a:p>
            <a:pPr>
              <a:buSzPct val="114999"/>
            </a:pPr>
            <a:r>
              <a:rPr lang="en-US" dirty="0"/>
              <a:t>Tim Alvarado </a:t>
            </a:r>
          </a:p>
          <a:p>
            <a:pPr lvl="1">
              <a:buSzPct val="114999"/>
            </a:pPr>
            <a:r>
              <a:rPr lang="en-US" dirty="0"/>
              <a:t>Bellevue, Nebraska</a:t>
            </a:r>
          </a:p>
          <a:p>
            <a:pPr>
              <a:buSzPct val="114999"/>
            </a:pPr>
            <a:r>
              <a:rPr lang="en-US" dirty="0"/>
              <a:t>Nicholas Constentino</a:t>
            </a:r>
          </a:p>
        </p:txBody>
      </p:sp>
    </p:spTree>
    <p:extLst>
      <p:ext uri="{BB962C8B-B14F-4D97-AF65-F5344CB8AC3E}">
        <p14:creationId xmlns:p14="http://schemas.microsoft.com/office/powerpoint/2010/main" val="1300680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2C17-9206-4928-B1B6-73930F2D482A}"/>
              </a:ext>
            </a:extLst>
          </p:cNvPr>
          <p:cNvSpPr>
            <a:spLocks noGrp="1"/>
          </p:cNvSpPr>
          <p:nvPr>
            <p:ph type="title"/>
          </p:nvPr>
        </p:nvSpPr>
        <p:spPr/>
        <p:txBody>
          <a:bodyPr/>
          <a:lstStyle/>
          <a:p>
            <a:r>
              <a:rPr lang="en-US" dirty="0"/>
              <a:t>Bacchus Winery Brief Overview</a:t>
            </a:r>
          </a:p>
        </p:txBody>
      </p:sp>
      <p:sp>
        <p:nvSpPr>
          <p:cNvPr id="3" name="Content Placeholder 2">
            <a:extLst>
              <a:ext uri="{FF2B5EF4-FFF2-40B4-BE49-F238E27FC236}">
                <a16:creationId xmlns:a16="http://schemas.microsoft.com/office/drawing/2014/main" id="{03890AAB-9AE3-047E-7CE2-01CCFAFA9F6C}"/>
              </a:ext>
            </a:extLst>
          </p:cNvPr>
          <p:cNvSpPr>
            <a:spLocks noGrp="1"/>
          </p:cNvSpPr>
          <p:nvPr>
            <p:ph idx="1"/>
          </p:nvPr>
        </p:nvSpPr>
        <p:spPr/>
        <p:txBody>
          <a:bodyPr>
            <a:normAutofit fontScale="70000" lnSpcReduction="20000"/>
          </a:bodyPr>
          <a:lstStyle/>
          <a:p>
            <a:r>
              <a:rPr lang="en-US" dirty="0">
                <a:ea typeface="+mn-lt"/>
                <a:cs typeface="+mn-lt"/>
              </a:rPr>
              <a:t>Stan and Davis Bacchus inherited something special. It was Bacchus Winery, that was given to them from their father George Bacchus. The Winery grows the grapes needed their wines. The company makes a Merlot, a Cabernet, a Chablis and a Chardonnay. The suppliers provide production supplies to the company on a monthly basis. The company also has 6 main employees, Our case study review answered the questions:</a:t>
            </a:r>
            <a:endParaRPr lang="en-US" dirty="0"/>
          </a:p>
          <a:p>
            <a:pPr>
              <a:buSzPct val="114999"/>
            </a:pPr>
            <a:r>
              <a:rPr lang="en-US" dirty="0">
                <a:ea typeface="+mn-lt"/>
                <a:cs typeface="+mn-lt"/>
              </a:rPr>
              <a:t> Are all suppliers delivering on time?</a:t>
            </a:r>
            <a:endParaRPr lang="en-US" dirty="0"/>
          </a:p>
          <a:p>
            <a:pPr>
              <a:buSzPct val="114999"/>
            </a:pPr>
            <a:r>
              <a:rPr lang="en-US" dirty="0">
                <a:ea typeface="+mn-lt"/>
                <a:cs typeface="+mn-lt"/>
              </a:rPr>
              <a:t> Is there a large gap between expected delivery and actual delivery?  </a:t>
            </a:r>
          </a:p>
          <a:p>
            <a:pPr>
              <a:buSzPct val="114999"/>
            </a:pPr>
            <a:r>
              <a:rPr lang="en-US" dirty="0">
                <a:ea typeface="+mn-lt"/>
                <a:cs typeface="+mn-lt"/>
              </a:rPr>
              <a:t>Are all wines selling as they thought? </a:t>
            </a:r>
            <a:endParaRPr lang="en-US">
              <a:ea typeface="+mn-lt"/>
              <a:cs typeface="+mn-lt"/>
            </a:endParaRPr>
          </a:p>
          <a:p>
            <a:pPr>
              <a:buSzPct val="114999"/>
            </a:pPr>
            <a:r>
              <a:rPr lang="en-US" dirty="0">
                <a:ea typeface="+mn-lt"/>
                <a:cs typeface="+mn-lt"/>
              </a:rPr>
              <a:t>Is one wine not selling? </a:t>
            </a:r>
          </a:p>
          <a:p>
            <a:pPr>
              <a:buSzPct val="114999"/>
            </a:pPr>
            <a:r>
              <a:rPr lang="en-US" dirty="0">
                <a:ea typeface="+mn-lt"/>
                <a:cs typeface="+mn-lt"/>
              </a:rPr>
              <a:t>Which distributor carries which wine? </a:t>
            </a:r>
          </a:p>
          <a:p>
            <a:pPr>
              <a:buSzPct val="114999"/>
            </a:pPr>
            <a:r>
              <a:rPr lang="en-US" dirty="0">
                <a:ea typeface="+mn-lt"/>
                <a:cs typeface="+mn-lt"/>
              </a:rPr>
              <a:t>During the last four quarters, how many hours did each employee work?</a:t>
            </a:r>
            <a:endParaRPr lang="en-US"/>
          </a:p>
        </p:txBody>
      </p:sp>
    </p:spTree>
    <p:extLst>
      <p:ext uri="{BB962C8B-B14F-4D97-AF65-F5344CB8AC3E}">
        <p14:creationId xmlns:p14="http://schemas.microsoft.com/office/powerpoint/2010/main" val="2594566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7" name="Picture 2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0" name="Picture 2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2" name="Straight Connector 3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7" name="Picture 3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0" name="Picture 3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A4B9DFD-9DEB-697B-7BC7-9EC6B898657C}"/>
              </a:ext>
            </a:extLst>
          </p:cNvPr>
          <p:cNvSpPr>
            <a:spLocks noGrp="1"/>
          </p:cNvSpPr>
          <p:nvPr>
            <p:ph type="title"/>
          </p:nvPr>
        </p:nvSpPr>
        <p:spPr>
          <a:xfrm>
            <a:off x="645836" y="2139786"/>
            <a:ext cx="2284267" cy="1585631"/>
          </a:xfrm>
        </p:spPr>
        <p:txBody>
          <a:bodyPr vert="horz" lIns="91440" tIns="45720" rIns="91440" bIns="45720" rtlCol="0" anchor="b">
            <a:normAutofit/>
          </a:bodyPr>
          <a:lstStyle/>
          <a:p>
            <a:r>
              <a:rPr lang="en-US" sz="3200" dirty="0">
                <a:solidFill>
                  <a:srgbClr val="262626"/>
                </a:solidFill>
              </a:rPr>
              <a:t>Group ORD</a:t>
            </a:r>
          </a:p>
        </p:txBody>
      </p:sp>
      <p:pic>
        <p:nvPicPr>
          <p:cNvPr id="4" name="Picture 4" descr="Diagram&#10;&#10;Description automatically generated">
            <a:extLst>
              <a:ext uri="{FF2B5EF4-FFF2-40B4-BE49-F238E27FC236}">
                <a16:creationId xmlns:a16="http://schemas.microsoft.com/office/drawing/2014/main" id="{91894C27-FC34-12BA-359F-74D1B3B4F4B2}"/>
              </a:ext>
            </a:extLst>
          </p:cNvPr>
          <p:cNvPicPr>
            <a:picLocks noChangeAspect="1"/>
          </p:cNvPicPr>
          <p:nvPr/>
        </p:nvPicPr>
        <p:blipFill rotWithShape="1">
          <a:blip r:embed="rId7"/>
          <a:srcRect r="-2" b="32016"/>
          <a:stretch/>
        </p:blipFill>
        <p:spPr>
          <a:xfrm>
            <a:off x="2934841" y="748516"/>
            <a:ext cx="7594273" cy="5551466"/>
          </a:xfrm>
          <a:prstGeom prst="rect">
            <a:avLst/>
          </a:prstGeom>
          <a:ln w="57150" cmpd="thickThin">
            <a:solidFill>
              <a:srgbClr val="7F7F7F"/>
            </a:solidFill>
            <a:miter lim="800000"/>
          </a:ln>
        </p:spPr>
      </p:pic>
    </p:spTree>
    <p:extLst>
      <p:ext uri="{BB962C8B-B14F-4D97-AF65-F5344CB8AC3E}">
        <p14:creationId xmlns:p14="http://schemas.microsoft.com/office/powerpoint/2010/main" val="273055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CB566C-4B54-6E14-A988-85A972B2B607}"/>
              </a:ext>
            </a:extLst>
          </p:cNvPr>
          <p:cNvSpPr>
            <a:spLocks noGrp="1"/>
          </p:cNvSpPr>
          <p:nvPr>
            <p:ph type="title"/>
          </p:nvPr>
        </p:nvSpPr>
        <p:spPr>
          <a:xfrm>
            <a:off x="952108" y="954756"/>
            <a:ext cx="2730414" cy="4946003"/>
          </a:xfrm>
        </p:spPr>
        <p:txBody>
          <a:bodyPr>
            <a:normAutofit/>
          </a:bodyPr>
          <a:lstStyle/>
          <a:p>
            <a:r>
              <a:rPr lang="en-US" sz="4100">
                <a:solidFill>
                  <a:srgbClr val="FFFFFF"/>
                </a:solidFill>
              </a:rPr>
              <a:t>Supplier Report Description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476AF5-3FCE-5B54-4851-1E41762F5F0F}"/>
              </a:ext>
            </a:extLst>
          </p:cNvPr>
          <p:cNvSpPr>
            <a:spLocks noGrp="1"/>
          </p:cNvSpPr>
          <p:nvPr>
            <p:ph idx="1"/>
          </p:nvPr>
        </p:nvSpPr>
        <p:spPr>
          <a:xfrm>
            <a:off x="5140934" y="469900"/>
            <a:ext cx="5953630" cy="5405968"/>
          </a:xfrm>
        </p:spPr>
        <p:txBody>
          <a:bodyPr anchor="ctr">
            <a:normAutofit/>
          </a:bodyPr>
          <a:lstStyle/>
          <a:p>
            <a:pPr>
              <a:lnSpc>
                <a:spcPct val="90000"/>
              </a:lnSpc>
            </a:pPr>
            <a:r>
              <a:rPr lang="en-US" sz="1100" b="1" u="sng" dirty="0">
                <a:ea typeface="+mn-lt"/>
                <a:cs typeface="+mn-lt"/>
              </a:rPr>
              <a:t>Supplier report description</a:t>
            </a:r>
            <a:r>
              <a:rPr lang="en-US" sz="1100" dirty="0">
                <a:ea typeface="+mn-lt"/>
                <a:cs typeface="+mn-lt"/>
              </a:rPr>
              <a:t>   </a:t>
            </a:r>
            <a:endParaRPr lang="en-US" sz="1100" dirty="0"/>
          </a:p>
          <a:p>
            <a:pPr>
              <a:lnSpc>
                <a:spcPct val="90000"/>
              </a:lnSpc>
              <a:buSzPct val="114999"/>
            </a:pPr>
            <a:r>
              <a:rPr lang="en-US" sz="1100" dirty="0">
                <a:ea typeface="+mn-lt"/>
                <a:cs typeface="+mn-lt"/>
              </a:rPr>
              <a:t>This report shows the monthly expected and actual delivery date for each Supplier for the last 6 months.  </a:t>
            </a:r>
          </a:p>
          <a:p>
            <a:pPr>
              <a:lnSpc>
                <a:spcPct val="90000"/>
              </a:lnSpc>
              <a:buSzPct val="114999"/>
            </a:pPr>
            <a:r>
              <a:rPr lang="en-US" sz="1100" dirty="0">
                <a:ea typeface="+mn-lt"/>
                <a:cs typeface="+mn-lt"/>
              </a:rPr>
              <a:t>The assumptions made for this report are that each supplier makes only one delivery per month and that all supplies that they provide are delivered during that delivery. </a:t>
            </a:r>
          </a:p>
          <a:p>
            <a:pPr>
              <a:lnSpc>
                <a:spcPct val="90000"/>
              </a:lnSpc>
              <a:buSzPct val="114999"/>
            </a:pPr>
            <a:r>
              <a:rPr lang="en-US" sz="1100" dirty="0">
                <a:ea typeface="+mn-lt"/>
                <a:cs typeface="+mn-lt"/>
              </a:rPr>
              <a:t> We can also assume that the winery has enough supplies left over to keep production going in the event of late deliveries. </a:t>
            </a:r>
          </a:p>
          <a:p>
            <a:pPr>
              <a:lnSpc>
                <a:spcPct val="90000"/>
              </a:lnSpc>
              <a:buSzPct val="114999"/>
            </a:pPr>
            <a:r>
              <a:rPr lang="en-US" sz="1100" dirty="0">
                <a:ea typeface="+mn-lt"/>
                <a:cs typeface="+mn-lt"/>
              </a:rPr>
              <a:t>It is assumed that an on-time delivery would be measured by the actual delivery date being within 4 days of the expected delivery date. </a:t>
            </a:r>
            <a:endParaRPr lang="en-US" sz="1100"/>
          </a:p>
          <a:p>
            <a:pPr>
              <a:lnSpc>
                <a:spcPct val="90000"/>
              </a:lnSpc>
              <a:buSzPct val="114999"/>
            </a:pPr>
            <a:r>
              <a:rPr lang="en-US" sz="1100" dirty="0">
                <a:ea typeface="+mn-lt"/>
                <a:cs typeface="+mn-lt"/>
              </a:rPr>
              <a:t>Based on the report data we can see that supplier, Corks R Us, regularly makes their deliveries at least two weeks late, and only have delivered what would be considered on-time, once.  The percentage of late deliveries for the past six months is 83% with only 17% being on time.    </a:t>
            </a:r>
            <a:endParaRPr lang="en-US" sz="1100" dirty="0"/>
          </a:p>
          <a:p>
            <a:pPr>
              <a:lnSpc>
                <a:spcPct val="90000"/>
              </a:lnSpc>
              <a:buSzPct val="114999"/>
            </a:pPr>
            <a:r>
              <a:rPr lang="en-US" sz="1100" dirty="0">
                <a:ea typeface="+mn-lt"/>
                <a:cs typeface="+mn-lt"/>
              </a:rPr>
              <a:t>The data shows for supplier, Printers and Stuff, their deliveries are routinely on-time, with 100% of deliveries meeting the threshold for being considered on-time.   </a:t>
            </a:r>
            <a:endParaRPr lang="en-US" sz="1100" dirty="0"/>
          </a:p>
          <a:p>
            <a:pPr>
              <a:lnSpc>
                <a:spcPct val="90000"/>
              </a:lnSpc>
              <a:buSzPct val="114999"/>
            </a:pPr>
            <a:r>
              <a:rPr lang="en-US" sz="1100" dirty="0">
                <a:ea typeface="+mn-lt"/>
                <a:cs typeface="+mn-lt"/>
              </a:rPr>
              <a:t>For the last supplier, Sampson Supplies, their deliveries are also arriving on-time 100% of the time with some actual delivery dates being ahead of the expected delivery dates.  </a:t>
            </a:r>
            <a:endParaRPr lang="en-US" sz="1100" dirty="0"/>
          </a:p>
          <a:p>
            <a:pPr>
              <a:lnSpc>
                <a:spcPct val="90000"/>
              </a:lnSpc>
              <a:buSzPct val="114999"/>
            </a:pPr>
            <a:r>
              <a:rPr lang="en-US" sz="1100" dirty="0">
                <a:ea typeface="+mn-lt"/>
                <a:cs typeface="+mn-lt"/>
              </a:rPr>
              <a:t>It can be determined that Bacchus Winery should be looking at alternative supply options for their bottles and corks that are used for production.  </a:t>
            </a:r>
            <a:br>
              <a:rPr lang="en-US" sz="1100" dirty="0">
                <a:ea typeface="+mn-lt"/>
                <a:cs typeface="+mn-lt"/>
              </a:rPr>
            </a:br>
            <a:endParaRPr lang="en-US" sz="1100" dirty="0">
              <a:ea typeface="+mn-lt"/>
              <a:cs typeface="+mn-lt"/>
            </a:endParaRPr>
          </a:p>
          <a:p>
            <a:pPr>
              <a:lnSpc>
                <a:spcPct val="90000"/>
              </a:lnSpc>
              <a:buSzPct val="114999"/>
            </a:pPr>
            <a:endParaRPr lang="en-US" sz="1100"/>
          </a:p>
        </p:txBody>
      </p:sp>
    </p:spTree>
    <p:extLst>
      <p:ext uri="{BB962C8B-B14F-4D97-AF65-F5344CB8AC3E}">
        <p14:creationId xmlns:p14="http://schemas.microsoft.com/office/powerpoint/2010/main" val="1483600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24">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6" name="Picture 25">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9" name="Picture 28">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2" name="Straight Connector 30">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32">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4" name="Rectangle 34">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FF9D76D-6009-EA7D-AFFC-35D05EFBAF6A}"/>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Supplier Report Output</a:t>
            </a:r>
          </a:p>
        </p:txBody>
      </p:sp>
      <p:sp useBgFill="1">
        <p:nvSpPr>
          <p:cNvPr id="39" name="Rectangle 38">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8B6408C8-0440-1439-BEDB-FDAD75890D65}"/>
              </a:ext>
            </a:extLst>
          </p:cNvPr>
          <p:cNvPicPr>
            <a:picLocks noChangeAspect="1"/>
          </p:cNvPicPr>
          <p:nvPr/>
        </p:nvPicPr>
        <p:blipFill rotWithShape="1">
          <a:blip r:embed="rId5"/>
          <a:srcRect l="23770" r="27131" b="162"/>
          <a:stretch/>
        </p:blipFill>
        <p:spPr>
          <a:xfrm>
            <a:off x="6408379" y="272564"/>
            <a:ext cx="4416873" cy="6650153"/>
          </a:xfrm>
          <a:prstGeom prst="rect">
            <a:avLst/>
          </a:prstGeom>
        </p:spPr>
      </p:pic>
    </p:spTree>
    <p:extLst>
      <p:ext uri="{BB962C8B-B14F-4D97-AF65-F5344CB8AC3E}">
        <p14:creationId xmlns:p14="http://schemas.microsoft.com/office/powerpoint/2010/main" val="17244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216CEF-BD96-0ECE-6B24-FCA086D0D147}"/>
              </a:ext>
            </a:extLst>
          </p:cNvPr>
          <p:cNvSpPr>
            <a:spLocks noGrp="1"/>
          </p:cNvSpPr>
          <p:nvPr>
            <p:ph type="title"/>
          </p:nvPr>
        </p:nvSpPr>
        <p:spPr>
          <a:xfrm>
            <a:off x="952108" y="954756"/>
            <a:ext cx="2730414" cy="4946003"/>
          </a:xfrm>
        </p:spPr>
        <p:txBody>
          <a:bodyPr>
            <a:normAutofit/>
          </a:bodyPr>
          <a:lstStyle/>
          <a:p>
            <a:r>
              <a:rPr lang="en-US" sz="4100">
                <a:solidFill>
                  <a:srgbClr val="FFFFFF"/>
                </a:solidFill>
              </a:rPr>
              <a:t>Distributor Report Description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ED42A8-825B-2CB4-B3CC-BEA1C6A95A46}"/>
              </a:ext>
            </a:extLst>
          </p:cNvPr>
          <p:cNvSpPr>
            <a:spLocks noGrp="1"/>
          </p:cNvSpPr>
          <p:nvPr>
            <p:ph idx="1"/>
          </p:nvPr>
        </p:nvSpPr>
        <p:spPr>
          <a:xfrm>
            <a:off x="5140934" y="469900"/>
            <a:ext cx="5953630" cy="5405968"/>
          </a:xfrm>
        </p:spPr>
        <p:txBody>
          <a:bodyPr anchor="ctr">
            <a:normAutofit/>
          </a:bodyPr>
          <a:lstStyle/>
          <a:p>
            <a:pPr marL="0" indent="0">
              <a:lnSpc>
                <a:spcPct val="90000"/>
              </a:lnSpc>
              <a:buNone/>
            </a:pPr>
            <a:endParaRPr lang="en-US" sz="2000" dirty="0"/>
          </a:p>
          <a:p>
            <a:pPr>
              <a:lnSpc>
                <a:spcPct val="90000"/>
              </a:lnSpc>
              <a:buSzPct val="114999"/>
            </a:pPr>
            <a:r>
              <a:rPr lang="en-US" sz="2000" dirty="0">
                <a:ea typeface="+mn-lt"/>
                <a:cs typeface="+mn-lt"/>
              </a:rPr>
              <a:t>The report shows that Bacchus Winery has five distributors, and each is distributing only one wine.</a:t>
            </a:r>
          </a:p>
          <a:p>
            <a:pPr>
              <a:lnSpc>
                <a:spcPct val="90000"/>
              </a:lnSpc>
              <a:buSzPct val="114999"/>
            </a:pPr>
            <a:r>
              <a:rPr lang="en-US" sz="2000" dirty="0">
                <a:ea typeface="+mn-lt"/>
                <a:cs typeface="+mn-lt"/>
              </a:rPr>
              <a:t>The winery’s top selling wine is Chardonnay, with three distributors (four if including Chablis). </a:t>
            </a:r>
            <a:endParaRPr lang="en-US" sz="2000">
              <a:ea typeface="+mn-lt"/>
              <a:cs typeface="+mn-lt"/>
            </a:endParaRPr>
          </a:p>
          <a:p>
            <a:pPr>
              <a:lnSpc>
                <a:spcPct val="90000"/>
              </a:lnSpc>
              <a:buSzPct val="114999"/>
            </a:pPr>
            <a:r>
              <a:rPr lang="en-US" sz="2000" dirty="0">
                <a:ea typeface="+mn-lt"/>
                <a:cs typeface="+mn-lt"/>
              </a:rPr>
              <a:t>The assumption as to why Chardonnay is the top seller is because the grapes used for wines like Merlot, and Cabernet were mostly destroyed during a wildfire and were not available for wider distribution. </a:t>
            </a:r>
            <a:endParaRPr lang="en-US" sz="2000">
              <a:ea typeface="+mn-lt"/>
              <a:cs typeface="+mn-lt"/>
            </a:endParaRPr>
          </a:p>
          <a:p>
            <a:pPr>
              <a:lnSpc>
                <a:spcPct val="90000"/>
              </a:lnSpc>
              <a:buSzPct val="114999"/>
            </a:pPr>
            <a:r>
              <a:rPr lang="en-US" sz="2000" dirty="0">
                <a:ea typeface="+mn-lt"/>
                <a:cs typeface="+mn-lt"/>
              </a:rPr>
              <a:t>In the future, it is also expected that more than one wine will be carried by each distributor. </a:t>
            </a:r>
            <a:endParaRPr lang="en-US" sz="2000"/>
          </a:p>
          <a:p>
            <a:pPr>
              <a:lnSpc>
                <a:spcPct val="90000"/>
              </a:lnSpc>
              <a:buSzPct val="114999"/>
            </a:pPr>
            <a:r>
              <a:rPr lang="en-US" sz="2000" dirty="0">
                <a:ea typeface="+mn-lt"/>
                <a:cs typeface="+mn-lt"/>
              </a:rPr>
              <a:t>Chablis wine is imported from a sister winery in France and is only being distributed by one company now. This type of wine might have to be discontinued in the future if the cost of importing it gets to be too much for Bacchus Winery. </a:t>
            </a:r>
            <a:endParaRPr lang="en-US" sz="2000" dirty="0"/>
          </a:p>
        </p:txBody>
      </p:sp>
    </p:spTree>
    <p:extLst>
      <p:ext uri="{BB962C8B-B14F-4D97-AF65-F5344CB8AC3E}">
        <p14:creationId xmlns:p14="http://schemas.microsoft.com/office/powerpoint/2010/main" val="278156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8" name="Picture 27">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9" name="Rectangle 28">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1" name="Picture 30">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3" name="Straight Connector 32">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5" name="Rectangle 34">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8" name="Picture 37">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9" name="Rectangle 38">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1" name="Picture 40">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3D581CC-E6B7-14F8-9966-EEAEEB7A53A8}"/>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kern="1200" cap="none" dirty="0">
                <a:ln w="3175" cmpd="sng">
                  <a:noFill/>
                </a:ln>
                <a:effectLst/>
                <a:latin typeface="+mj-lt"/>
                <a:ea typeface="+mj-ea"/>
                <a:cs typeface="+mj-cs"/>
              </a:rPr>
              <a:t>Distributor Report </a:t>
            </a:r>
            <a:r>
              <a:rPr lang="en-US" sz="5400" dirty="0"/>
              <a:t>Outputs</a:t>
            </a:r>
            <a:endParaRPr lang="en-US" sz="5400" kern="1200" cap="none" dirty="0">
              <a:ln w="3175" cmpd="sng">
                <a:noFill/>
              </a:ln>
              <a:solidFill>
                <a:schemeClr val="tx1">
                  <a:lumMod val="85000"/>
                  <a:lumOff val="15000"/>
                </a:schemeClr>
              </a:solidFill>
              <a:effectLst/>
              <a:latin typeface="+mj-lt"/>
              <a:ea typeface="+mj-ea"/>
              <a:cs typeface="+mj-cs"/>
            </a:endParaRPr>
          </a:p>
        </p:txBody>
      </p:sp>
      <p:sp>
        <p:nvSpPr>
          <p:cNvPr id="43" name="Rectangle 42">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9CC2368E-FC92-D283-F9E3-CCF288CE81B1}"/>
              </a:ext>
            </a:extLst>
          </p:cNvPr>
          <p:cNvPicPr>
            <a:picLocks noChangeAspect="1"/>
          </p:cNvPicPr>
          <p:nvPr/>
        </p:nvPicPr>
        <p:blipFill rotWithShape="1">
          <a:blip r:embed="rId7"/>
          <a:srcRect r="15985" b="2"/>
          <a:stretch/>
        </p:blipFill>
        <p:spPr>
          <a:xfrm>
            <a:off x="1967985" y="1257341"/>
            <a:ext cx="3860409" cy="2798064"/>
          </a:xfrm>
          <a:prstGeom prst="rect">
            <a:avLst/>
          </a:prstGeom>
        </p:spPr>
      </p:pic>
      <p:pic>
        <p:nvPicPr>
          <p:cNvPr id="4" name="Picture 4" descr="Text&#10;&#10;Description automatically generated">
            <a:extLst>
              <a:ext uri="{FF2B5EF4-FFF2-40B4-BE49-F238E27FC236}">
                <a16:creationId xmlns:a16="http://schemas.microsoft.com/office/drawing/2014/main" id="{7E3612B6-8F11-3217-AE64-7D6148457652}"/>
              </a:ext>
            </a:extLst>
          </p:cNvPr>
          <p:cNvPicPr>
            <a:picLocks noChangeAspect="1"/>
          </p:cNvPicPr>
          <p:nvPr/>
        </p:nvPicPr>
        <p:blipFill rotWithShape="1">
          <a:blip r:embed="rId8"/>
          <a:srcRect r="1838" b="-1"/>
          <a:stretch/>
        </p:blipFill>
        <p:spPr>
          <a:xfrm>
            <a:off x="6565611" y="1257341"/>
            <a:ext cx="3457960" cy="2798064"/>
          </a:xfrm>
          <a:prstGeom prst="rect">
            <a:avLst/>
          </a:prstGeom>
        </p:spPr>
      </p:pic>
      <p:cxnSp>
        <p:nvCxnSpPr>
          <p:cNvPr id="45" name="Straight Connector 44">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162099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59</TotalTime>
  <Words>800</Words>
  <Application>Microsoft Office PowerPoint</Application>
  <PresentationFormat>Widescreen</PresentationFormat>
  <Paragraphs>63</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Garamond</vt:lpstr>
      <vt:lpstr>Organic</vt:lpstr>
      <vt:lpstr>Bacchus Winery Case Study</vt:lpstr>
      <vt:lpstr>Overview</vt:lpstr>
      <vt:lpstr>Charlie Team Members</vt:lpstr>
      <vt:lpstr>Bacchus Winery Brief Overview</vt:lpstr>
      <vt:lpstr>Group ORD</vt:lpstr>
      <vt:lpstr>Supplier Report Description</vt:lpstr>
      <vt:lpstr>Supplier Report Output</vt:lpstr>
      <vt:lpstr>Distributor Report Description</vt:lpstr>
      <vt:lpstr>Distributor Report Outputs</vt:lpstr>
      <vt:lpstr>Employee Report Description</vt:lpstr>
      <vt:lpstr>Employee Report Outputs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James Bailey</cp:lastModifiedBy>
  <cp:revision>149</cp:revision>
  <dcterms:created xsi:type="dcterms:W3CDTF">2022-07-18T02:12:51Z</dcterms:created>
  <dcterms:modified xsi:type="dcterms:W3CDTF">2022-07-19T20:03:48Z</dcterms:modified>
</cp:coreProperties>
</file>